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51206400" cy="40233600"/>
  <p:notesSz cx="9144000" cy="6858000"/>
  <p:defaultTextStyle>
    <a:defPPr>
      <a:defRPr lang="en-US"/>
    </a:defPPr>
    <a:lvl1pPr marL="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86"/>
    <p:restoredTop sz="94681"/>
  </p:normalViewPr>
  <p:slideViewPr>
    <p:cSldViewPr snapToGrid="0" snapToObjects="1">
      <p:cViewPr>
        <p:scale>
          <a:sx n="36" d="100"/>
          <a:sy n="36" d="100"/>
        </p:scale>
        <p:origin x="19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0" y="6584530"/>
            <a:ext cx="43525440" cy="14007253"/>
          </a:xfrm>
        </p:spPr>
        <p:txBody>
          <a:bodyPr anchor="b"/>
          <a:lstStyle>
            <a:lvl1pPr algn="ctr">
              <a:defRPr sz="3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1131956"/>
            <a:ext cx="38404800" cy="9713804"/>
          </a:xfrm>
        </p:spPr>
        <p:txBody>
          <a:bodyPr/>
          <a:lstStyle>
            <a:lvl1pPr marL="0" indent="0" algn="ctr">
              <a:buNone/>
              <a:defRPr sz="13440"/>
            </a:lvl1pPr>
            <a:lvl2pPr marL="2560320" indent="0" algn="ctr">
              <a:buNone/>
              <a:defRPr sz="11200"/>
            </a:lvl2pPr>
            <a:lvl3pPr marL="5120640" indent="0" algn="ctr">
              <a:buNone/>
              <a:defRPr sz="10080"/>
            </a:lvl3pPr>
            <a:lvl4pPr marL="7680960" indent="0" algn="ctr">
              <a:buNone/>
              <a:defRPr sz="8960"/>
            </a:lvl4pPr>
            <a:lvl5pPr marL="10241280" indent="0" algn="ctr">
              <a:buNone/>
              <a:defRPr sz="8960"/>
            </a:lvl5pPr>
            <a:lvl6pPr marL="12801600" indent="0" algn="ctr">
              <a:buNone/>
              <a:defRPr sz="8960"/>
            </a:lvl6pPr>
            <a:lvl7pPr marL="15361920" indent="0" algn="ctr">
              <a:buNone/>
              <a:defRPr sz="8960"/>
            </a:lvl7pPr>
            <a:lvl8pPr marL="17922240" indent="0" algn="ctr">
              <a:buNone/>
              <a:defRPr sz="8960"/>
            </a:lvl8pPr>
            <a:lvl9pPr marL="20482560" indent="0" algn="ctr">
              <a:buNone/>
              <a:defRPr sz="89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701-3913-2248-B012-3EEC668E809F}" type="datetimeFigureOut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35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701-3913-2248-B012-3EEC668E809F}" type="datetimeFigureOut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7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3" y="2142067"/>
            <a:ext cx="11041380" cy="3409611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3" y="2142067"/>
            <a:ext cx="32484060" cy="3409611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701-3913-2248-B012-3EEC668E809F}" type="datetimeFigureOut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85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701-3913-2248-B012-3EEC668E809F}" type="datetimeFigureOut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72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3" y="10030472"/>
            <a:ext cx="44165520" cy="16736057"/>
          </a:xfrm>
        </p:spPr>
        <p:txBody>
          <a:bodyPr anchor="b"/>
          <a:lstStyle>
            <a:lvl1pPr>
              <a:defRPr sz="3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3" y="26924858"/>
            <a:ext cx="44165520" cy="8801097"/>
          </a:xfrm>
        </p:spPr>
        <p:txBody>
          <a:bodyPr/>
          <a:lstStyle>
            <a:lvl1pPr marL="0" indent="0">
              <a:buNone/>
              <a:defRPr sz="13440">
                <a:solidFill>
                  <a:schemeClr val="tx1"/>
                </a:solidFill>
              </a:defRPr>
            </a:lvl1pPr>
            <a:lvl2pPr marL="2560320" indent="0">
              <a:buNone/>
              <a:defRPr sz="11200">
                <a:solidFill>
                  <a:schemeClr val="tx1">
                    <a:tint val="75000"/>
                  </a:schemeClr>
                </a:solidFill>
              </a:defRPr>
            </a:lvl2pPr>
            <a:lvl3pPr marL="512064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3pPr>
            <a:lvl4pPr marL="768096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701-3913-2248-B012-3EEC668E809F}" type="datetimeFigureOut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0710333"/>
            <a:ext cx="21762720" cy="255278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0710333"/>
            <a:ext cx="21762720" cy="255278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701-3913-2248-B012-3EEC668E809F}" type="datetimeFigureOut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1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142076"/>
            <a:ext cx="44165520" cy="7776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5" y="9862823"/>
            <a:ext cx="21662704" cy="4833617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5" y="14696440"/>
            <a:ext cx="21662704" cy="21616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3" y="9862823"/>
            <a:ext cx="21769390" cy="4833617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3" y="14696440"/>
            <a:ext cx="21769390" cy="21616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701-3913-2248-B012-3EEC668E809F}" type="datetimeFigureOut">
              <a:rPr lang="en-US" smtClean="0"/>
              <a:t>8/13/17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6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701-3913-2248-B012-3EEC668E809F}" type="datetimeFigureOut">
              <a:rPr lang="en-US" smtClean="0"/>
              <a:t>8/13/17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4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701-3913-2248-B012-3EEC668E809F}" type="datetimeFigureOut">
              <a:rPr lang="en-US" smtClean="0"/>
              <a:t>8/13/17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4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682240"/>
            <a:ext cx="16515397" cy="938784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5792902"/>
            <a:ext cx="25923240" cy="28591933"/>
          </a:xfrm>
        </p:spPr>
        <p:txBody>
          <a:bodyPr/>
          <a:lstStyle>
            <a:lvl1pPr>
              <a:defRPr sz="17920"/>
            </a:lvl1pPr>
            <a:lvl2pPr>
              <a:defRPr sz="15680"/>
            </a:lvl2pPr>
            <a:lvl3pPr>
              <a:defRPr sz="13440"/>
            </a:lvl3pPr>
            <a:lvl4pPr>
              <a:defRPr sz="11200"/>
            </a:lvl4pPr>
            <a:lvl5pPr>
              <a:defRPr sz="11200"/>
            </a:lvl5pPr>
            <a:lvl6pPr>
              <a:defRPr sz="11200"/>
            </a:lvl6pPr>
            <a:lvl7pPr>
              <a:defRPr sz="11200"/>
            </a:lvl7pPr>
            <a:lvl8pPr>
              <a:defRPr sz="11200"/>
            </a:lvl8pPr>
            <a:lvl9pPr>
              <a:defRPr sz="1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2070080"/>
            <a:ext cx="16515397" cy="22361316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0"/>
            </a:lvl2pPr>
            <a:lvl3pPr marL="5120640" indent="0">
              <a:buNone/>
              <a:defRPr sz="6720"/>
            </a:lvl3pPr>
            <a:lvl4pPr marL="7680960" indent="0">
              <a:buNone/>
              <a:defRPr sz="5600"/>
            </a:lvl4pPr>
            <a:lvl5pPr marL="10241280" indent="0">
              <a:buNone/>
              <a:defRPr sz="5600"/>
            </a:lvl5pPr>
            <a:lvl6pPr marL="12801600" indent="0">
              <a:buNone/>
              <a:defRPr sz="5600"/>
            </a:lvl6pPr>
            <a:lvl7pPr marL="15361920" indent="0">
              <a:buNone/>
              <a:defRPr sz="5600"/>
            </a:lvl7pPr>
            <a:lvl8pPr marL="17922240" indent="0">
              <a:buNone/>
              <a:defRPr sz="5600"/>
            </a:lvl8pPr>
            <a:lvl9pPr marL="20482560" indent="0">
              <a:buNone/>
              <a:defRPr sz="5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701-3913-2248-B012-3EEC668E809F}" type="datetimeFigureOut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9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682240"/>
            <a:ext cx="16515397" cy="938784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5792902"/>
            <a:ext cx="25923240" cy="28591933"/>
          </a:xfrm>
        </p:spPr>
        <p:txBody>
          <a:bodyPr anchor="t"/>
          <a:lstStyle>
            <a:lvl1pPr marL="0" indent="0">
              <a:buNone/>
              <a:defRPr sz="17920"/>
            </a:lvl1pPr>
            <a:lvl2pPr marL="2560320" indent="0">
              <a:buNone/>
              <a:defRPr sz="15680"/>
            </a:lvl2pPr>
            <a:lvl3pPr marL="5120640" indent="0">
              <a:buNone/>
              <a:defRPr sz="13440"/>
            </a:lvl3pPr>
            <a:lvl4pPr marL="7680960" indent="0">
              <a:buNone/>
              <a:defRPr sz="11200"/>
            </a:lvl4pPr>
            <a:lvl5pPr marL="10241280" indent="0">
              <a:buNone/>
              <a:defRPr sz="11200"/>
            </a:lvl5pPr>
            <a:lvl6pPr marL="12801600" indent="0">
              <a:buNone/>
              <a:defRPr sz="11200"/>
            </a:lvl6pPr>
            <a:lvl7pPr marL="15361920" indent="0">
              <a:buNone/>
              <a:defRPr sz="11200"/>
            </a:lvl7pPr>
            <a:lvl8pPr marL="17922240" indent="0">
              <a:buNone/>
              <a:defRPr sz="11200"/>
            </a:lvl8pPr>
            <a:lvl9pPr marL="20482560" indent="0">
              <a:buNone/>
              <a:defRPr sz="11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2070080"/>
            <a:ext cx="16515397" cy="22361316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0"/>
            </a:lvl2pPr>
            <a:lvl3pPr marL="5120640" indent="0">
              <a:buNone/>
              <a:defRPr sz="6720"/>
            </a:lvl3pPr>
            <a:lvl4pPr marL="7680960" indent="0">
              <a:buNone/>
              <a:defRPr sz="5600"/>
            </a:lvl4pPr>
            <a:lvl5pPr marL="10241280" indent="0">
              <a:buNone/>
              <a:defRPr sz="5600"/>
            </a:lvl5pPr>
            <a:lvl6pPr marL="12801600" indent="0">
              <a:buNone/>
              <a:defRPr sz="5600"/>
            </a:lvl6pPr>
            <a:lvl7pPr marL="15361920" indent="0">
              <a:buNone/>
              <a:defRPr sz="5600"/>
            </a:lvl7pPr>
            <a:lvl8pPr marL="17922240" indent="0">
              <a:buNone/>
              <a:defRPr sz="5600"/>
            </a:lvl8pPr>
            <a:lvl9pPr marL="20482560" indent="0">
              <a:buNone/>
              <a:defRPr sz="5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701-3913-2248-B012-3EEC668E809F}" type="datetimeFigureOut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142076"/>
            <a:ext cx="44165520" cy="77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0710333"/>
            <a:ext cx="44165520" cy="2552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7290595"/>
            <a:ext cx="1152144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E3701-3913-2248-B012-3EEC668E809F}" type="datetimeFigureOut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7290595"/>
            <a:ext cx="1728216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7290595"/>
            <a:ext cx="1152144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0A2CA-7247-894D-98EA-8443256A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1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120640" rtl="0" eaLnBrk="1" latinLnBrk="0" hangingPunct="1">
        <a:lnSpc>
          <a:spcPct val="90000"/>
        </a:lnSpc>
        <a:spcBef>
          <a:spcPct val="0"/>
        </a:spcBef>
        <a:buNone/>
        <a:defRPr sz="2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0160" indent="-1280160" algn="l" defTabSz="5120640" rtl="0" eaLnBrk="1" latinLnBrk="0" hangingPunct="1">
        <a:lnSpc>
          <a:spcPct val="90000"/>
        </a:lnSpc>
        <a:spcBef>
          <a:spcPts val="5600"/>
        </a:spcBef>
        <a:buFont typeface="Arial" panose="020B0604020202020204" pitchFamily="34" charset="0"/>
        <a:buChar char="•"/>
        <a:defRPr sz="1568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3pPr>
      <a:lvl4pPr marL="896112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408176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664208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512064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024128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280160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536192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792224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jpeg"/><Relationship Id="rId20" Type="http://schemas.openxmlformats.org/officeDocument/2006/relationships/image" Target="../media/image18.emf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jpg"/><Relationship Id="rId24" Type="http://schemas.openxmlformats.org/officeDocument/2006/relationships/image" Target="../media/image22.tiff"/><Relationship Id="rId25" Type="http://schemas.openxmlformats.org/officeDocument/2006/relationships/image" Target="../media/image23.jpg"/><Relationship Id="rId26" Type="http://schemas.openxmlformats.org/officeDocument/2006/relationships/image" Target="../media/image24.tiff"/><Relationship Id="rId27" Type="http://schemas.openxmlformats.org/officeDocument/2006/relationships/image" Target="../media/image25.tiff"/><Relationship Id="rId28" Type="http://schemas.openxmlformats.org/officeDocument/2006/relationships/image" Target="../media/image26.png"/><Relationship Id="rId29" Type="http://schemas.openxmlformats.org/officeDocument/2006/relationships/image" Target="../media/image27.tiff"/><Relationship Id="rId30" Type="http://schemas.openxmlformats.org/officeDocument/2006/relationships/image" Target="../media/image28.tiff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hyperlink" Target="https://idir.uta.edu/index.php/File:NSF.png" TargetMode="External"/><Relationship Id="rId14" Type="http://schemas.openxmlformats.org/officeDocument/2006/relationships/image" Target="../media/image12.png"/><Relationship Id="rId15" Type="http://schemas.openxmlformats.org/officeDocument/2006/relationships/image" Target="../media/image13.jpeg"/><Relationship Id="rId16" Type="http://schemas.openxmlformats.org/officeDocument/2006/relationships/image" Target="../media/image14.png"/><Relationship Id="rId17" Type="http://schemas.openxmlformats.org/officeDocument/2006/relationships/image" Target="../media/image15.tiff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1770" y="12634471"/>
            <a:ext cx="7672774" cy="4220969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691" y="6496843"/>
            <a:ext cx="11098410" cy="39329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53177" y="1788841"/>
            <a:ext cx="20585688" cy="2958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00" b="1" dirty="0" smtClean="0">
              <a:solidFill>
                <a:schemeClr val="tx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ctr"/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Naeemul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Hassan</a:t>
            </a:r>
            <a:r>
              <a:rPr lang="en-US" sz="4800" b="1" baseline="30000" dirty="0" smtClean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1</a:t>
            </a:r>
            <a:r>
              <a:rPr lang="en-US" sz="4800" b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  Fatma Arslan</a:t>
            </a:r>
            <a:r>
              <a:rPr lang="en-US" sz="4800" b="1" baseline="30000" dirty="0" smtClean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2</a:t>
            </a:r>
            <a:r>
              <a:rPr lang="en-US" sz="4800" b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4800" b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Chengkai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Li</a:t>
            </a:r>
            <a:r>
              <a:rPr lang="en-US" sz="4800" b="1" baseline="30000" dirty="0" smtClean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2</a:t>
            </a:r>
            <a:r>
              <a:rPr lang="en-US" sz="4800" b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4800" b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Mark Tremayne</a:t>
            </a:r>
            <a:r>
              <a:rPr lang="en-US" sz="4800" b="1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3</a:t>
            </a:r>
          </a:p>
          <a:p>
            <a:pPr algn="ctr"/>
            <a:r>
              <a:rPr lang="en-US" sz="4000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1</a:t>
            </a:r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Department of Computer and Information Science, University of Mississippi</a:t>
            </a:r>
          </a:p>
          <a:p>
            <a:pPr algn="ctr"/>
            <a:r>
              <a:rPr lang="en-US" sz="4000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2</a:t>
            </a:r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Deparment of Computer Science and Engineering, University of Texas at Arlington</a:t>
            </a:r>
          </a:p>
          <a:p>
            <a:pPr algn="ctr"/>
            <a:r>
              <a:rPr lang="en-US" sz="4000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3</a:t>
            </a:r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</a:rPr>
              <a:t>Department of Communication, University of Texas at Arlington</a:t>
            </a:r>
          </a:p>
        </p:txBody>
      </p:sp>
      <p:pic>
        <p:nvPicPr>
          <p:cNvPr id="5" name="Picture 4" descr="C:\Users\naeemul\Pictures\UTA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961" y="2167246"/>
            <a:ext cx="7448614" cy="237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3433582" y="8061434"/>
            <a:ext cx="18855871" cy="957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800" b="1" dirty="0">
                <a:solidFill>
                  <a:srgbClr val="FF0000"/>
                </a:solidFill>
                <a:latin typeface="Garamond" panose="02020404030301010803" pitchFamily="18" charset="0"/>
              </a:rPr>
              <a:t>Fake-news floods </a:t>
            </a:r>
            <a:r>
              <a:rPr lang="en-US" sz="48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social </a:t>
            </a:r>
            <a:r>
              <a:rPr lang="en-US" sz="4800" b="1" dirty="0">
                <a:solidFill>
                  <a:srgbClr val="FF0000"/>
                </a:solidFill>
                <a:latin typeface="Garamond" panose="02020404030301010803" pitchFamily="18" charset="0"/>
              </a:rPr>
              <a:t>media (“filter bubbles” and “echo chambers”)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4258" y="4859448"/>
            <a:ext cx="48463200" cy="1005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6000" b="1" dirty="0">
                <a:solidFill>
                  <a:srgbClr val="00558D"/>
                </a:solidFill>
                <a:latin typeface="Garamond" panose="02020404030301010803" pitchFamily="18" charset="0"/>
              </a:rPr>
              <a:t>The Quest to Automate Fact-checking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1304258" y="5849817"/>
            <a:ext cx="11811989" cy="903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800" b="1" dirty="0">
                <a:solidFill>
                  <a:srgbClr val="ED0000"/>
                </a:solidFill>
                <a:latin typeface="Garamond" panose="02020404030301010803" pitchFamily="18" charset="0"/>
              </a:rPr>
              <a:t>Politicians make </a:t>
            </a:r>
            <a:r>
              <a:rPr lang="en-US" sz="4800" b="1" dirty="0" smtClean="0">
                <a:solidFill>
                  <a:srgbClr val="ED0000"/>
                </a:solidFill>
                <a:latin typeface="Garamond" panose="02020404030301010803" pitchFamily="18" charset="0"/>
              </a:rPr>
              <a:t>false </a:t>
            </a:r>
            <a:r>
              <a:rPr lang="en-US" sz="4800" b="1" dirty="0">
                <a:solidFill>
                  <a:srgbClr val="ED0000"/>
                </a:solidFill>
                <a:latin typeface="Garamond" panose="02020404030301010803" pitchFamily="18" charset="0"/>
              </a:rPr>
              <a:t>and misleading </a:t>
            </a:r>
            <a:r>
              <a:rPr lang="en-US" sz="4800" b="1" dirty="0" smtClean="0">
                <a:solidFill>
                  <a:srgbClr val="ED0000"/>
                </a:solidFill>
                <a:latin typeface="Garamond" panose="02020404030301010803" pitchFamily="18" charset="0"/>
              </a:rPr>
              <a:t>claims</a:t>
            </a:r>
            <a:endParaRPr lang="en-US" sz="4800" b="1" dirty="0">
              <a:solidFill>
                <a:srgbClr val="ED0000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61806" y="8917379"/>
            <a:ext cx="205981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8" indent="-571488">
              <a:buFont typeface="Wingdings" charset="2"/>
              <a:buChar char="§"/>
            </a:pPr>
            <a:r>
              <a:rPr lang="en-US" sz="4000" dirty="0">
                <a:latin typeface="Garamond" charset="0"/>
                <a:ea typeface="Garamond" charset="0"/>
                <a:cs typeface="Garamond" charset="0"/>
              </a:rPr>
              <a:t>Facebook </a:t>
            </a:r>
            <a:r>
              <a:rPr lang="en-US" sz="4000" dirty="0" smtClean="0">
                <a:latin typeface="Garamond" charset="0"/>
                <a:ea typeface="Garamond" charset="0"/>
                <a:cs typeface="Garamond" charset="0"/>
              </a:rPr>
              <a:t>trending </a:t>
            </a:r>
            <a:r>
              <a:rPr lang="en-US" sz="4000" dirty="0">
                <a:latin typeface="Garamond" charset="0"/>
                <a:ea typeface="Garamond" charset="0"/>
                <a:cs typeface="Garamond" charset="0"/>
              </a:rPr>
              <a:t>topic algorithms promoted fake-news.</a:t>
            </a:r>
          </a:p>
          <a:p>
            <a:pPr marL="571488" indent="-571488">
              <a:buFont typeface="Wingdings" charset="2"/>
              <a:buChar char="§"/>
            </a:pPr>
            <a:r>
              <a:rPr lang="en-US" sz="4000" dirty="0">
                <a:latin typeface="Garamond" charset="0"/>
                <a:ea typeface="Garamond" charset="0"/>
                <a:cs typeface="Garamond" charset="0"/>
              </a:rPr>
              <a:t>A sample of 140,000 Twitter users in the </a:t>
            </a:r>
            <a:r>
              <a:rPr lang="en-US" sz="4000" dirty="0" smtClean="0">
                <a:latin typeface="Garamond" charset="0"/>
                <a:ea typeface="Garamond" charset="0"/>
                <a:cs typeface="Garamond" charset="0"/>
              </a:rPr>
              <a:t>battleground </a:t>
            </a:r>
            <a:r>
              <a:rPr lang="en-US" sz="4000" dirty="0">
                <a:latin typeface="Garamond" charset="0"/>
                <a:ea typeface="Garamond" charset="0"/>
                <a:cs typeface="Garamond" charset="0"/>
              </a:rPr>
              <a:t>state of Michigan shared as many junk news items as professional news during the final ten days of the 2016 election. </a:t>
            </a:r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http://politicalbots.org/?p=1064 </a:t>
            </a:r>
            <a:r>
              <a:rPr lang="en-US" sz="3200" b="1" dirty="0" smtClean="0">
                <a:latin typeface="Garamond" panose="02020404030301010803" pitchFamily="18" charset="0"/>
              </a:rPr>
              <a:t> </a:t>
            </a:r>
            <a:endParaRPr lang="en-US" sz="4000" b="1" dirty="0">
              <a:latin typeface="Garamond" panose="020204040303010108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442463" y="5985835"/>
            <a:ext cx="11734800" cy="773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800" b="1" dirty="0">
                <a:solidFill>
                  <a:srgbClr val="FF0000"/>
                </a:solidFill>
                <a:latin typeface="Garamond" panose="02020404030301010803" pitchFamily="18" charset="0"/>
              </a:rPr>
              <a:t>National security </a:t>
            </a:r>
            <a:r>
              <a:rPr lang="en-US" sz="48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threats</a:t>
            </a:r>
            <a:endParaRPr lang="en-US" sz="4800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469006" y="6706576"/>
            <a:ext cx="184499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8" indent="-571488">
              <a:buFont typeface="Wingdings" charset="2"/>
              <a:buChar char="§"/>
            </a:pPr>
            <a:r>
              <a:rPr lang="en-US" sz="4000" dirty="0" smtClean="0">
                <a:latin typeface="Garamond" charset="0"/>
                <a:ea typeface="Garamond" charset="0"/>
                <a:cs typeface="Garamond" charset="0"/>
              </a:rPr>
              <a:t>Russian </a:t>
            </a:r>
            <a:r>
              <a:rPr lang="en-US" sz="4000" dirty="0">
                <a:latin typeface="Garamond" charset="0"/>
                <a:ea typeface="Garamond" charset="0"/>
                <a:cs typeface="Garamond" charset="0"/>
              </a:rPr>
              <a:t>government interfered with the 2016 election. Fake-news websites and bots used</a:t>
            </a:r>
            <a:r>
              <a:rPr lang="en-US" sz="4000" dirty="0" smtClean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marL="571488" indent="-571488">
              <a:buFont typeface="Wingdings" charset="2"/>
              <a:buChar char="§"/>
            </a:pPr>
            <a:r>
              <a:rPr lang="en-US" sz="4000" dirty="0" smtClean="0">
                <a:latin typeface="Garamond" charset="0"/>
                <a:ea typeface="Garamond" charset="0"/>
                <a:cs typeface="Garamond" charset="0"/>
              </a:rPr>
              <a:t>Pizzagate: conspiracy theory led to shooting </a:t>
            </a:r>
            <a:endParaRPr lang="en-US" sz="40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378768" y="6911804"/>
            <a:ext cx="15278242" cy="2340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8" indent="-571488">
              <a:buFont typeface="Wingdings" charset="2"/>
              <a:buChar char="§"/>
            </a:pPr>
            <a:r>
              <a:rPr lang="en-US" sz="3652" dirty="0" smtClean="0">
                <a:latin typeface="Garamond" charset="0"/>
                <a:ea typeface="Garamond" charset="0"/>
                <a:cs typeface="Garamond" charset="0"/>
              </a:rPr>
              <a:t>100</a:t>
            </a:r>
            <a:r>
              <a:rPr lang="en-US" sz="3652" dirty="0">
                <a:latin typeface="Garamond" charset="0"/>
                <a:ea typeface="Garamond" charset="0"/>
                <a:cs typeface="Garamond" charset="0"/>
              </a:rPr>
              <a:t>+ active fact-checking sites in 2017 (PolitiFact.com, FullFact.org, CNN, Washington Post, …)</a:t>
            </a:r>
          </a:p>
          <a:p>
            <a:pPr marL="571488" indent="-571488">
              <a:buFont typeface="Wingdings" charset="2"/>
              <a:buChar char="§"/>
            </a:pPr>
            <a:r>
              <a:rPr lang="en-US" sz="3652" dirty="0">
                <a:latin typeface="Garamond" charset="0"/>
                <a:ea typeface="Garamond" charset="0"/>
                <a:cs typeface="Garamond" charset="0"/>
              </a:rPr>
              <a:t>Google </a:t>
            </a:r>
            <a:r>
              <a:rPr lang="en-US" sz="3652" dirty="0" smtClean="0">
                <a:latin typeface="Garamond" charset="0"/>
                <a:ea typeface="Garamond" charset="0"/>
                <a:cs typeface="Garamond" charset="0"/>
              </a:rPr>
              <a:t>and Bing include </a:t>
            </a:r>
            <a:r>
              <a:rPr lang="en-US" sz="3652" dirty="0">
                <a:latin typeface="Garamond" charset="0"/>
                <a:ea typeface="Garamond" charset="0"/>
                <a:cs typeface="Garamond" charset="0"/>
              </a:rPr>
              <a:t>fact-checks in search results.</a:t>
            </a:r>
          </a:p>
          <a:p>
            <a:pPr marL="571488" indent="-571488">
              <a:buFont typeface="Wingdings" charset="2"/>
              <a:buChar char="§"/>
            </a:pPr>
            <a:r>
              <a:rPr lang="en-US" sz="3652" dirty="0">
                <a:latin typeface="Garamond" charset="0"/>
                <a:ea typeface="Garamond" charset="0"/>
                <a:cs typeface="Garamond" charset="0"/>
              </a:rPr>
              <a:t>Facebook lets users report false items and flags items disputed by fact-checkers</a:t>
            </a:r>
            <a:r>
              <a:rPr lang="en-US" sz="3652" dirty="0" smtClean="0">
                <a:latin typeface="Garamond" charset="0"/>
                <a:ea typeface="Garamond" charset="0"/>
                <a:cs typeface="Garamond" charset="0"/>
              </a:rPr>
              <a:t>.</a:t>
            </a:r>
            <a:r>
              <a:rPr lang="en-US" sz="3652" b="1" dirty="0" smtClean="0">
                <a:latin typeface="Garamond" panose="02020404030301010803" pitchFamily="18" charset="0"/>
              </a:rPr>
              <a:t> </a:t>
            </a:r>
            <a:endParaRPr lang="en-US" sz="3652" b="1" dirty="0">
              <a:latin typeface="Garamond" panose="02020404030301010803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04258" y="11036841"/>
            <a:ext cx="48463200" cy="1005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6000" b="1" dirty="0">
                <a:solidFill>
                  <a:srgbClr val="00558D"/>
                </a:solidFill>
                <a:latin typeface="Garamond" panose="02020404030301010803" pitchFamily="18" charset="0"/>
              </a:rPr>
              <a:t>Claim Spotting: Check-worthy Factual Claims Detection</a:t>
            </a:r>
          </a:p>
        </p:txBody>
      </p:sp>
      <p:pic>
        <p:nvPicPr>
          <p:cNvPr id="14" name="Picture 2" descr="http://idir-server2.uta.edu/claimbuster/static/img/claimbuster_wout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7323" y="13204113"/>
            <a:ext cx="1357888" cy="119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images.clipartpanda.com/paper-clip-art-paper-clip-art-1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803" y="13245619"/>
            <a:ext cx="1143000" cy="133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30059" y="15183318"/>
            <a:ext cx="4534644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Garamond" panose="02020404030301010803" pitchFamily="18" charset="0"/>
              </a:rPr>
              <a:t>Presidential Debate Transcripts (1960-2012</a:t>
            </a:r>
            <a:r>
              <a:rPr lang="en-US" sz="36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)</a:t>
            </a:r>
          </a:p>
          <a:p>
            <a:pPr algn="ctr"/>
            <a:r>
              <a:rPr lang="en-US" sz="36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20788 sentences</a:t>
            </a:r>
            <a:endParaRPr lang="en-US" sz="3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Can 16"/>
          <p:cNvSpPr/>
          <p:nvPr/>
        </p:nvSpPr>
        <p:spPr bwMode="auto">
          <a:xfrm>
            <a:off x="4653282" y="13245620"/>
            <a:ext cx="1624641" cy="1838985"/>
          </a:xfrm>
          <a:prstGeom prst="can">
            <a:avLst/>
          </a:prstGeom>
          <a:solidFill>
            <a:srgbClr val="1CE0FF"/>
          </a:solidFill>
          <a:ln w="1270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spcBef>
                <a:spcPct val="0"/>
              </a:spcBef>
              <a:spcAft>
                <a:spcPct val="0"/>
              </a:spcAft>
            </a:pPr>
            <a:r>
              <a:rPr lang="en-US" sz="3600" spc="-50" dirty="0">
                <a:solidFill>
                  <a:srgbClr val="000000"/>
                </a:solidFill>
                <a:latin typeface="Garamond" panose="02020404030301010803" pitchFamily="18" charset="0"/>
                <a:ea typeface="Segoe UI" pitchFamily="34" charset="0"/>
                <a:cs typeface="Segoe UI" pitchFamily="34" charset="0"/>
              </a:rPr>
              <a:t>Ground Truth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552805" y="13908200"/>
            <a:ext cx="2100477" cy="4600"/>
          </a:xfrm>
          <a:prstGeom prst="straightConnector1">
            <a:avLst/>
          </a:prstGeom>
          <a:ln w="7620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1" descr="http://cdn.1001freedownloads.com/vector/thumb/89503/signore_gree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004" y="12175892"/>
            <a:ext cx="283650" cy="47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1" descr="http://cdn.1001freedownloads.com/vector/thumb/89503/signore_gree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337" y="12175890"/>
            <a:ext cx="283650" cy="47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1" descr="http://cdn.1001freedownloads.com/vector/thumb/89503/signore_gree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672" y="12175889"/>
            <a:ext cx="283650" cy="47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529071" y="12716101"/>
            <a:ext cx="207873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Garamond" panose="02020404030301010803" pitchFamily="18" charset="0"/>
              </a:rPr>
              <a:t>Human Annotation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8432744" y="13245617"/>
            <a:ext cx="1511461" cy="132516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spcBef>
                <a:spcPct val="0"/>
              </a:spcBef>
              <a:spcAft>
                <a:spcPct val="0"/>
              </a:spcAft>
            </a:pPr>
            <a:r>
              <a:rPr lang="en-US" sz="3600" spc="-50" dirty="0">
                <a:solidFill>
                  <a:srgbClr val="000000"/>
                </a:solidFill>
                <a:latin typeface="Garamond" panose="02020404030301010803" pitchFamily="18" charset="0"/>
                <a:ea typeface="Segoe UI" pitchFamily="34" charset="0"/>
                <a:cs typeface="Segoe UI" pitchFamily="34" charset="0"/>
              </a:rPr>
              <a:t>Feature Vectors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04407" y="12716101"/>
            <a:ext cx="193959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Garamond" panose="02020404030301010803" pitchFamily="18" charset="0"/>
              </a:rPr>
              <a:t>Feature Extraction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9944203" y="13908200"/>
            <a:ext cx="2103120" cy="6321"/>
          </a:xfrm>
          <a:prstGeom prst="straightConnector1">
            <a:avLst/>
          </a:prstGeom>
          <a:ln w="7620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958922" y="12716100"/>
            <a:ext cx="197114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Garamond" panose="02020404030301010803" pitchFamily="18" charset="0"/>
              </a:rPr>
              <a:t>Learning Algorithm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6286603" y="13908200"/>
            <a:ext cx="2103120" cy="1"/>
          </a:xfrm>
          <a:prstGeom prst="straightConnector1">
            <a:avLst/>
          </a:prstGeom>
          <a:ln w="7620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5" descr="magnifying glass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3965684" y="13333812"/>
            <a:ext cx="1694468" cy="1048738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13346654" y="12149392"/>
            <a:ext cx="265054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dirty="0" smtClean="0">
                <a:latin typeface="Garamond" panose="02020404030301010803" pitchFamily="18" charset="0"/>
              </a:rPr>
              <a:t>Important Factual </a:t>
            </a:r>
            <a:r>
              <a:rPr lang="en-US" sz="3600" dirty="0">
                <a:latin typeface="Garamond" panose="02020404030301010803" pitchFamily="18" charset="0"/>
              </a:rPr>
              <a:t>C</a:t>
            </a:r>
            <a:r>
              <a:rPr lang="en-US" sz="3600" dirty="0" smtClean="0">
                <a:latin typeface="Garamond" panose="02020404030301010803" pitchFamily="18" charset="0"/>
              </a:rPr>
              <a:t>laims</a:t>
            </a:r>
            <a:endParaRPr lang="en-US" sz="3600" dirty="0">
              <a:latin typeface="Garamond" panose="02020404030301010803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15298" y="15149764"/>
            <a:ext cx="223898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dirty="0">
                <a:latin typeface="Garamond" panose="02020404030301010803" pitchFamily="18" charset="0"/>
              </a:rPr>
              <a:t>2016 </a:t>
            </a:r>
          </a:p>
          <a:p>
            <a:pPr algn="ctr"/>
            <a:r>
              <a:rPr lang="en-US" sz="3600" dirty="0">
                <a:latin typeface="Garamond" panose="02020404030301010803" pitchFamily="18" charset="0"/>
              </a:rPr>
              <a:t>Presidential </a:t>
            </a:r>
          </a:p>
          <a:p>
            <a:pPr algn="ctr"/>
            <a:r>
              <a:rPr lang="en-US" sz="3600" dirty="0">
                <a:latin typeface="Garamond" panose="02020404030301010803" pitchFamily="18" charset="0"/>
              </a:rPr>
              <a:t>Debates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12567260" y="14323078"/>
            <a:ext cx="0" cy="914371"/>
          </a:xfrm>
          <a:prstGeom prst="straightConnector1">
            <a:avLst/>
          </a:prstGeom>
          <a:ln w="6350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usdailyreview.com/wp-content/uploads/2015/04/Campaign-2016.jpe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509734" y="15084606"/>
            <a:ext cx="3015868" cy="1661993"/>
          </a:xfrm>
          <a:prstGeom prst="rect">
            <a:avLst/>
          </a:prstGeom>
          <a:noFill/>
        </p:spPr>
      </p:pic>
      <p:cxnSp>
        <p:nvCxnSpPr>
          <p:cNvPr id="33" name="Straight Arrow Connector 32"/>
          <p:cNvCxnSpPr/>
          <p:nvPr/>
        </p:nvCxnSpPr>
        <p:spPr>
          <a:xfrm>
            <a:off x="12992202" y="13923273"/>
            <a:ext cx="924189" cy="468"/>
          </a:xfrm>
          <a:prstGeom prst="straightConnector1">
            <a:avLst/>
          </a:prstGeom>
          <a:ln w="7620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6325031" y="12268650"/>
            <a:ext cx="12748439" cy="773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8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Classification and ranking by check-worthiness</a:t>
            </a:r>
            <a:endParaRPr lang="en-US" sz="4800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363101" y="13162650"/>
            <a:ext cx="125234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8" indent="-571488">
              <a:buFont typeface="Wingdings" panose="05000000000000000000" pitchFamily="2" charset="2"/>
              <a:buChar char="§"/>
            </a:pPr>
            <a:r>
              <a:rPr lang="en-US" sz="4000" dirty="0">
                <a:latin typeface="Garamond" panose="02020404030301010803" pitchFamily="18" charset="0"/>
              </a:rPr>
              <a:t>Non-Factual Sentence (</a:t>
            </a:r>
            <a:r>
              <a:rPr lang="en-US" sz="4000" b="1" dirty="0">
                <a:latin typeface="Garamond" panose="02020404030301010803" pitchFamily="18" charset="0"/>
              </a:rPr>
              <a:t>NFS</a:t>
            </a:r>
            <a:r>
              <a:rPr lang="en-US" sz="4000" dirty="0">
                <a:latin typeface="Garamond" panose="02020404030301010803" pitchFamily="18" charset="0"/>
              </a:rPr>
              <a:t>) (Opinions, beliefs, declarations): </a:t>
            </a:r>
            <a:r>
              <a:rPr lang="en-US" sz="4000" dirty="0" smtClean="0">
                <a:latin typeface="Garamond" panose="02020404030301010803" pitchFamily="18" charset="0"/>
              </a:rPr>
              <a:t>“But </a:t>
            </a:r>
            <a:r>
              <a:rPr lang="en-US" sz="4000" dirty="0">
                <a:latin typeface="Garamond" panose="02020404030301010803" pitchFamily="18" charset="0"/>
              </a:rPr>
              <a:t>I think it’s time to talk about the future</a:t>
            </a:r>
            <a:r>
              <a:rPr lang="en-US" sz="4000" dirty="0" smtClean="0">
                <a:latin typeface="Garamond" panose="02020404030301010803" pitchFamily="18" charset="0"/>
              </a:rPr>
              <a:t>.”</a:t>
            </a:r>
            <a:endParaRPr lang="en-US" sz="4000" dirty="0">
              <a:latin typeface="Garamond" panose="02020404030301010803" pitchFamily="18" charset="0"/>
            </a:endParaRPr>
          </a:p>
          <a:p>
            <a:pPr marL="571488" indent="-571488">
              <a:buFont typeface="Wingdings" panose="05000000000000000000" pitchFamily="2" charset="2"/>
              <a:buChar char="§"/>
            </a:pPr>
            <a:r>
              <a:rPr lang="en-US" sz="4000" dirty="0">
                <a:latin typeface="Garamond" panose="02020404030301010803" pitchFamily="18" charset="0"/>
              </a:rPr>
              <a:t>Unimportant Factual Sentence (</a:t>
            </a:r>
            <a:r>
              <a:rPr lang="en-US" sz="4000" b="1" dirty="0">
                <a:latin typeface="Garamond" panose="02020404030301010803" pitchFamily="18" charset="0"/>
              </a:rPr>
              <a:t>UFS</a:t>
            </a:r>
            <a:r>
              <a:rPr lang="en-US" sz="4000" dirty="0">
                <a:latin typeface="Garamond" panose="02020404030301010803" pitchFamily="18" charset="0"/>
              </a:rPr>
              <a:t>):  </a:t>
            </a:r>
            <a:r>
              <a:rPr lang="en-US" sz="4000" dirty="0" smtClean="0">
                <a:latin typeface="Garamond" panose="02020404030301010803" pitchFamily="18" charset="0"/>
              </a:rPr>
              <a:t>“Two </a:t>
            </a:r>
            <a:r>
              <a:rPr lang="en-US" sz="4000" dirty="0">
                <a:latin typeface="Garamond" panose="02020404030301010803" pitchFamily="18" charset="0"/>
              </a:rPr>
              <a:t>days ago we ate lunch at a restaurant</a:t>
            </a:r>
            <a:r>
              <a:rPr lang="en-US" sz="4000" dirty="0" smtClean="0">
                <a:latin typeface="Garamond" panose="02020404030301010803" pitchFamily="18" charset="0"/>
              </a:rPr>
              <a:t>.”</a:t>
            </a:r>
            <a:endParaRPr lang="en-US" sz="4000" dirty="0">
              <a:latin typeface="Garamond" panose="02020404030301010803" pitchFamily="18" charset="0"/>
            </a:endParaRPr>
          </a:p>
          <a:p>
            <a:pPr marL="571488" indent="-571488">
              <a:buFont typeface="Wingdings" panose="05000000000000000000" pitchFamily="2" charset="2"/>
              <a:buChar char="§"/>
            </a:pPr>
            <a:r>
              <a:rPr lang="en-US" sz="4000" dirty="0">
                <a:latin typeface="Garamond" panose="02020404030301010803" pitchFamily="18" charset="0"/>
              </a:rPr>
              <a:t>Check-worthy Factual Sentence (</a:t>
            </a:r>
            <a:r>
              <a:rPr lang="en-US" sz="4000" b="1" dirty="0">
                <a:latin typeface="Garamond" panose="02020404030301010803" pitchFamily="18" charset="0"/>
              </a:rPr>
              <a:t>CFS</a:t>
            </a:r>
            <a:r>
              <a:rPr lang="en-US" sz="4000" dirty="0">
                <a:latin typeface="Garamond" panose="02020404030301010803" pitchFamily="18" charset="0"/>
              </a:rPr>
              <a:t>): </a:t>
            </a:r>
            <a:r>
              <a:rPr lang="en-US" sz="4000" dirty="0" smtClean="0">
                <a:latin typeface="Garamond" panose="02020404030301010803" pitchFamily="18" charset="0"/>
              </a:rPr>
              <a:t>“He </a:t>
            </a:r>
            <a:r>
              <a:rPr lang="en-US" sz="4000" dirty="0">
                <a:latin typeface="Garamond" panose="02020404030301010803" pitchFamily="18" charset="0"/>
              </a:rPr>
              <a:t>voted against the first Gulf War</a:t>
            </a:r>
            <a:r>
              <a:rPr lang="en-US" sz="4000" dirty="0" smtClean="0">
                <a:latin typeface="Garamond" panose="02020404030301010803" pitchFamily="18" charset="0"/>
              </a:rPr>
              <a:t>.”</a:t>
            </a:r>
            <a:endParaRPr lang="en-US" sz="4000" dirty="0">
              <a:latin typeface="Garamond" panose="02020404030301010803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9053608" y="12308038"/>
            <a:ext cx="11734800" cy="773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800" b="1" dirty="0">
                <a:solidFill>
                  <a:srgbClr val="FF0000"/>
                </a:solidFill>
                <a:latin typeface="Garamond" panose="02020404030301010803" pitchFamily="18" charset="0"/>
              </a:rPr>
              <a:t>Feature extraction </a:t>
            </a:r>
            <a:r>
              <a:rPr lang="en-US" sz="48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and </a:t>
            </a:r>
            <a:r>
              <a:rPr lang="en-US" sz="4800" b="1" dirty="0">
                <a:solidFill>
                  <a:srgbClr val="FF0000"/>
                </a:solidFill>
                <a:latin typeface="Garamond" panose="02020404030301010803" pitchFamily="18" charset="0"/>
              </a:rPr>
              <a:t>selection</a:t>
            </a: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30045986" y="14271664"/>
            <a:ext cx="11548581" cy="87711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/>
          <a:p>
            <a:pPr algn="just" defTabSz="686033">
              <a:lnSpc>
                <a:spcPct val="90000"/>
              </a:lnSpc>
              <a:defRPr/>
            </a:pPr>
            <a:r>
              <a:rPr lang="en-US" sz="3600" dirty="0">
                <a:latin typeface="Garamond" panose="02020404030301010803" pitchFamily="18" charset="0"/>
              </a:rPr>
              <a:t> I was in a </a:t>
            </a:r>
            <a:r>
              <a:rPr lang="en-US" sz="3600" u="sng" dirty="0">
                <a:latin typeface="Garamond" panose="02020404030301010803" pitchFamily="18" charset="0"/>
              </a:rPr>
              <a:t>state</a:t>
            </a:r>
            <a:r>
              <a:rPr lang="en-US" sz="3600" dirty="0">
                <a:latin typeface="Garamond" panose="02020404030301010803" pitchFamily="18" charset="0"/>
              </a:rPr>
              <a:t> where my legislature was </a:t>
            </a:r>
            <a:r>
              <a:rPr lang="en-US" sz="3600" u="sng" dirty="0">
                <a:latin typeface="Garamond" panose="02020404030301010803" pitchFamily="18" charset="0"/>
              </a:rPr>
              <a:t>87</a:t>
            </a:r>
            <a:r>
              <a:rPr lang="en-US" sz="3600" dirty="0">
                <a:latin typeface="Garamond" panose="02020404030301010803" pitchFamily="18" charset="0"/>
              </a:rPr>
              <a:t> percent </a:t>
            </a:r>
            <a:r>
              <a:rPr lang="en-US" sz="3600" u="sng" dirty="0">
                <a:latin typeface="Garamond" panose="02020404030301010803" pitchFamily="18" charset="0"/>
              </a:rPr>
              <a:t>Democrat</a:t>
            </a:r>
            <a:r>
              <a:rPr lang="en-US" sz="3600" dirty="0">
                <a:latin typeface="Garamond" panose="02020404030301010803" pitchFamily="18" charset="0"/>
              </a:rPr>
              <a:t>.</a:t>
            </a: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3655739" y="15711893"/>
            <a:ext cx="4319538" cy="8962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Garamond" pitchFamily="18" charset="0"/>
              </a:rPr>
              <a:t>Entity Type: </a:t>
            </a:r>
            <a:r>
              <a:rPr lang="en-US" sz="3600" dirty="0">
                <a:solidFill>
                  <a:schemeClr val="tx1"/>
                </a:solidFill>
                <a:latin typeface="Garamond" pitchFamily="18" charset="0"/>
              </a:rPr>
              <a:t>Quantity</a:t>
            </a:r>
          </a:p>
        </p:txBody>
      </p:sp>
      <p:sp>
        <p:nvSpPr>
          <p:cNvPr id="39" name="Subtitle 2"/>
          <p:cNvSpPr txBox="1">
            <a:spLocks/>
          </p:cNvSpPr>
          <p:nvPr/>
        </p:nvSpPr>
        <p:spPr>
          <a:xfrm>
            <a:off x="29003997" y="15711893"/>
            <a:ext cx="4502677" cy="8962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Garamond" pitchFamily="18" charset="0"/>
              </a:rPr>
              <a:t>Part-of-Speech:</a:t>
            </a:r>
            <a:r>
              <a:rPr lang="en-US" sz="3600" dirty="0">
                <a:solidFill>
                  <a:srgbClr val="00558D"/>
                </a:solidFill>
                <a:latin typeface="Garamond" pitchFamily="18" charset="0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Garamond" pitchFamily="18" charset="0"/>
              </a:rPr>
              <a:t>Noun</a:t>
            </a: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38115709" y="15711891"/>
            <a:ext cx="4428850" cy="89620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Garamond" pitchFamily="18" charset="0"/>
              </a:rPr>
              <a:t>Concept: </a:t>
            </a:r>
            <a:r>
              <a:rPr lang="en-US" sz="3600" dirty="0">
                <a:solidFill>
                  <a:schemeClr val="tx1"/>
                </a:solidFill>
                <a:latin typeface="Garamond" pitchFamily="18" charset="0"/>
              </a:rPr>
              <a:t>United States</a:t>
            </a: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29131586" y="13179095"/>
            <a:ext cx="3622032" cy="94319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chemeClr val="tx1"/>
                </a:solidFill>
                <a:latin typeface="Garamond" pitchFamily="18" charset="0"/>
              </a:rPr>
              <a:t>Sentiment: </a:t>
            </a:r>
            <a:r>
              <a:rPr lang="en-US" sz="3600" dirty="0">
                <a:solidFill>
                  <a:schemeClr val="tx1"/>
                </a:solidFill>
                <a:latin typeface="Garamond" pitchFamily="18" charset="0"/>
              </a:rPr>
              <a:t>0.032</a:t>
            </a:r>
          </a:p>
        </p:txBody>
      </p:sp>
      <p:cxnSp>
        <p:nvCxnSpPr>
          <p:cNvPr id="42" name="Elbow Connector 41"/>
          <p:cNvCxnSpPr/>
          <p:nvPr/>
        </p:nvCxnSpPr>
        <p:spPr>
          <a:xfrm rot="16200000" flipV="1">
            <a:off x="29353665" y="14017903"/>
            <a:ext cx="836149" cy="548495"/>
          </a:xfrm>
          <a:prstGeom prst="bentConnector3">
            <a:avLst>
              <a:gd name="adj1" fmla="val -4679"/>
            </a:avLst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ubtitle 2"/>
          <p:cNvSpPr txBox="1">
            <a:spLocks/>
          </p:cNvSpPr>
          <p:nvPr/>
        </p:nvSpPr>
        <p:spPr>
          <a:xfrm>
            <a:off x="33420920" y="13179096"/>
            <a:ext cx="8620214" cy="943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chemeClr val="tx1"/>
                </a:solidFill>
                <a:latin typeface="Garamond" pitchFamily="18" charset="0"/>
              </a:rPr>
              <a:t>Words: </a:t>
            </a:r>
            <a:r>
              <a:rPr lang="en-US" sz="3600" dirty="0">
                <a:solidFill>
                  <a:schemeClr val="tx1"/>
                </a:solidFill>
                <a:latin typeface="Garamond" pitchFamily="18" charset="0"/>
              </a:rPr>
              <a:t>state, legislature, 87, percent, democrat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32331984" y="14885048"/>
            <a:ext cx="0" cy="103724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37445729" y="13833052"/>
            <a:ext cx="0" cy="438612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7589784" y="14885048"/>
            <a:ext cx="0" cy="103724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9928797" y="14903553"/>
            <a:ext cx="0" cy="98995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365169" y="33494948"/>
            <a:ext cx="15176688" cy="1005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5400" b="1" dirty="0">
                <a:solidFill>
                  <a:srgbClr val="00558D"/>
                </a:solidFill>
                <a:latin typeface="Garamond" panose="02020404030301010803" pitchFamily="18" charset="0"/>
              </a:rPr>
              <a:t>Case Study: 2016 U.S. Presidential Election Debates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19500" y="17000070"/>
            <a:ext cx="21113486" cy="1005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6000" b="1" dirty="0" smtClean="0">
                <a:solidFill>
                  <a:srgbClr val="00558D"/>
                </a:solidFill>
                <a:latin typeface="Garamond" panose="02020404030301010803" pitchFamily="18" charset="0"/>
              </a:rPr>
              <a:t>Data Labeling and Ground-Truth </a:t>
            </a:r>
            <a:r>
              <a:rPr lang="en-US" sz="6000" b="1" dirty="0">
                <a:solidFill>
                  <a:srgbClr val="00558D"/>
                </a:solidFill>
                <a:latin typeface="Garamond" panose="02020404030301010803" pitchFamily="18" charset="0"/>
              </a:rPr>
              <a:t>Collection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"/>
          <a:stretch/>
        </p:blipFill>
        <p:spPr>
          <a:xfrm>
            <a:off x="10565189" y="23563387"/>
            <a:ext cx="2343629" cy="395648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2986503" y="23226410"/>
            <a:ext cx="5413079" cy="453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aramond" panose="02020404030301010803" pitchFamily="18" charset="0"/>
              </a:rPr>
              <a:t>20788 sentences </a:t>
            </a:r>
          </a:p>
          <a:p>
            <a:r>
              <a:rPr lang="en-US" sz="3600" dirty="0" smtClean="0">
                <a:latin typeface="Garamond" panose="02020404030301010803" pitchFamily="18" charset="0"/>
              </a:rPr>
              <a:t>374 </a:t>
            </a:r>
            <a:r>
              <a:rPr lang="en-US" sz="3600" dirty="0">
                <a:latin typeface="Garamond" panose="02020404030301010803" pitchFamily="18" charset="0"/>
              </a:rPr>
              <a:t>coders</a:t>
            </a:r>
          </a:p>
          <a:p>
            <a:r>
              <a:rPr lang="en-US" sz="3600" dirty="0">
                <a:latin typeface="Garamond" panose="02020404030301010803" pitchFamily="18" charset="0"/>
              </a:rPr>
              <a:t>76552 labels</a:t>
            </a:r>
          </a:p>
          <a:p>
            <a:endParaRPr lang="en-US" sz="1800" dirty="0">
              <a:latin typeface="Garamond" panose="02020404030301010803" pitchFamily="18" charset="0"/>
            </a:endParaRPr>
          </a:p>
          <a:p>
            <a:pPr>
              <a:lnSpc>
                <a:spcPts val="50"/>
              </a:lnSpc>
            </a:pPr>
            <a:endParaRPr lang="en-US" sz="3600" dirty="0">
              <a:latin typeface="Garamond" panose="02020404030301010803" pitchFamily="18" charset="0"/>
            </a:endParaRPr>
          </a:p>
          <a:p>
            <a:r>
              <a:rPr lang="en-US" sz="3600" dirty="0" smtClean="0">
                <a:latin typeface="Garamond" panose="02020404030301010803" pitchFamily="18" charset="0"/>
              </a:rPr>
              <a:t>86 </a:t>
            </a:r>
            <a:r>
              <a:rPr lang="en-US" sz="3600" dirty="0">
                <a:latin typeface="Garamond" panose="02020404030301010803" pitchFamily="18" charset="0"/>
              </a:rPr>
              <a:t>top-quality coders</a:t>
            </a:r>
          </a:p>
          <a:p>
            <a:r>
              <a:rPr lang="en-US" sz="3600" dirty="0">
                <a:latin typeface="Garamond" panose="02020404030301010803" pitchFamily="18" charset="0"/>
              </a:rPr>
              <a:t>52333 labels</a:t>
            </a:r>
          </a:p>
          <a:p>
            <a:endParaRPr lang="en-US" sz="1800" dirty="0">
              <a:latin typeface="Garamond" panose="02020404030301010803" pitchFamily="18" charset="0"/>
            </a:endParaRPr>
          </a:p>
          <a:p>
            <a:r>
              <a:rPr lang="en-US" sz="3600" dirty="0" smtClean="0">
                <a:latin typeface="Garamond" panose="02020404030301010803" pitchFamily="18" charset="0"/>
              </a:rPr>
              <a:t>Majority voting</a:t>
            </a:r>
            <a:endParaRPr lang="en-US" sz="3600" dirty="0">
              <a:latin typeface="Garamond" panose="02020404030301010803" pitchFamily="18" charset="0"/>
            </a:endParaRPr>
          </a:p>
          <a:p>
            <a:r>
              <a:rPr lang="en-US" sz="3600" dirty="0" smtClean="0">
                <a:latin typeface="Garamond" panose="02020404030301010803" pitchFamily="18" charset="0"/>
              </a:rPr>
              <a:t>20617 </a:t>
            </a:r>
            <a:r>
              <a:rPr lang="en-US" sz="3600" dirty="0">
                <a:latin typeface="Garamond" panose="02020404030301010803" pitchFamily="18" charset="0"/>
              </a:rPr>
              <a:t>admitted sentences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4327328" y="5971249"/>
            <a:ext cx="11734800" cy="773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800" b="1" dirty="0">
                <a:solidFill>
                  <a:srgbClr val="FF0000"/>
                </a:solidFill>
                <a:latin typeface="Garamond" panose="02020404030301010803" pitchFamily="18" charset="0"/>
              </a:rPr>
              <a:t>Combating </a:t>
            </a:r>
            <a:r>
              <a:rPr lang="en-US" sz="48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falsehoods</a:t>
            </a:r>
            <a:endParaRPr lang="en-US" sz="4800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19"/>
          <a:stretch/>
        </p:blipFill>
        <p:spPr>
          <a:xfrm>
            <a:off x="6770769" y="34582159"/>
            <a:ext cx="1992202" cy="551741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" t="6509" r="1945"/>
          <a:stretch/>
        </p:blipFill>
        <p:spPr>
          <a:xfrm>
            <a:off x="9733892" y="34583810"/>
            <a:ext cx="10972800" cy="381235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9396529" y="38672332"/>
            <a:ext cx="11902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aramond" panose="02020404030301010803" pitchFamily="18" charset="0"/>
              </a:rPr>
              <a:t>Comparison of topic distributions of CNN, PolitiFact fact-checked </a:t>
            </a:r>
          </a:p>
          <a:p>
            <a:pPr algn="ctr"/>
            <a:r>
              <a:rPr lang="en-US" sz="3200" b="1" dirty="0">
                <a:latin typeface="Garamond" panose="02020404030301010803" pitchFamily="18" charset="0"/>
              </a:rPr>
              <a:t>sentences and sentences scored high (&gt;=.5) by ClaimBuster</a:t>
            </a:r>
          </a:p>
        </p:txBody>
      </p:sp>
      <p:pic>
        <p:nvPicPr>
          <p:cNvPr id="64" name="Picture 18" descr="NSF.png">
            <a:hlinkClick r:id="rId13"/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703" y="37669206"/>
            <a:ext cx="2316568" cy="231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http://o6ych40o0am16zwr12vywxa1ccx.wpengine.netdna-cdn.com/files/2010/09/KnightLOGO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733" y="37936239"/>
            <a:ext cx="2226224" cy="195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itle 1"/>
          <p:cNvSpPr txBox="1">
            <a:spLocks/>
          </p:cNvSpPr>
          <p:nvPr/>
        </p:nvSpPr>
        <p:spPr>
          <a:xfrm>
            <a:off x="2683666" y="37188361"/>
            <a:ext cx="2400214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Garamond" panose="02020404030301010803" pitchFamily="18" charset="0"/>
                <a:ea typeface="+mn-ea"/>
                <a:cs typeface="Arial" charset="0"/>
              </a:defRPr>
            </a:lvl1pPr>
          </a:lstStyle>
          <a:p>
            <a:r>
              <a:rPr lang="en-US" sz="4000" b="1" dirty="0" smtClean="0">
                <a:solidFill>
                  <a:srgbClr val="FF0000"/>
                </a:solidFill>
              </a:rPr>
              <a:t>Fund</a:t>
            </a:r>
            <a:r>
              <a:rPr lang="en-US" sz="4000" b="1" dirty="0" smtClean="0">
                <a:solidFill>
                  <a:srgbClr val="FF0000"/>
                </a:solidFill>
              </a:rPr>
              <a:t>ed by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81" name="Picture 2" descr="http://idir-server2.uta.edu/claimbuster/static/img/claimbuster_wout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7649" y="1875927"/>
            <a:ext cx="3292931" cy="289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143" y="1968860"/>
            <a:ext cx="5221733" cy="2937228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1304257" y="462873"/>
            <a:ext cx="48474549" cy="14911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600" b="1" dirty="0">
                <a:solidFill>
                  <a:srgbClr val="00558D"/>
                </a:solidFill>
                <a:latin typeface="Garamond" panose="02020404030301010803" pitchFamily="18" charset="0"/>
              </a:rPr>
              <a:t>Toward Automated </a:t>
            </a:r>
            <a:r>
              <a:rPr lang="en-US" sz="9600" b="1" dirty="0" smtClean="0">
                <a:solidFill>
                  <a:srgbClr val="00558D"/>
                </a:solidFill>
                <a:latin typeface="Garamond" panose="02020404030301010803" pitchFamily="18" charset="0"/>
              </a:rPr>
              <a:t>Fact-Checking: Detecting </a:t>
            </a:r>
            <a:r>
              <a:rPr lang="en-US" sz="9600" b="1" dirty="0">
                <a:solidFill>
                  <a:srgbClr val="00558D"/>
                </a:solidFill>
                <a:latin typeface="Garamond" panose="02020404030301010803" pitchFamily="18" charset="0"/>
              </a:rPr>
              <a:t>Check-worthy Factual Claims by </a:t>
            </a:r>
            <a:r>
              <a:rPr lang="en-US" sz="9600" b="1" dirty="0" smtClean="0">
                <a:solidFill>
                  <a:srgbClr val="00558D"/>
                </a:solidFill>
                <a:latin typeface="Garamond" panose="02020404030301010803" pitchFamily="18" charset="0"/>
              </a:rPr>
              <a:t>ClaimBuster</a:t>
            </a:r>
            <a:endParaRPr lang="en-US" sz="9600" dirty="0">
              <a:solidFill>
                <a:schemeClr val="tx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063238" y="23383765"/>
            <a:ext cx="5419722" cy="2382808"/>
          </a:xfrm>
          <a:prstGeom prst="rect">
            <a:avLst/>
          </a:prstGeom>
        </p:spPr>
      </p:pic>
      <p:sp>
        <p:nvSpPr>
          <p:cNvPr id="89" name="Content Placeholder 1"/>
          <p:cNvSpPr txBox="1">
            <a:spLocks/>
          </p:cNvSpPr>
          <p:nvPr/>
        </p:nvSpPr>
        <p:spPr>
          <a:xfrm>
            <a:off x="1462836" y="10424966"/>
            <a:ext cx="11014913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57200" indent="-45720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Courier New" panose="02070309020205020404" pitchFamily="49" charset="0"/>
              <a:buChar char="o"/>
              <a:defRPr sz="3200" kern="1200">
                <a:solidFill>
                  <a:srgbClr val="EE8200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72868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Courier New" panose="02070309020205020404" pitchFamily="49" charset="0"/>
              <a:buChar char="o"/>
              <a:tabLst>
                <a:tab pos="472868" algn="l"/>
              </a:tabLst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686074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112489" indent="-167946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Courier New" panose="02070309020205020404" pitchFamily="49" charset="0"/>
              <a:buChar char="o"/>
              <a:tabLst>
                <a:tab pos="686074" algn="l"/>
              </a:tabLst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1285199" indent="-17271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tx1"/>
                </a:solidFill>
              </a:rPr>
              <a:t>Fact-checks on major party presidential nominees by PolitiFact</a:t>
            </a:r>
          </a:p>
        </p:txBody>
      </p:sp>
      <p:sp>
        <p:nvSpPr>
          <p:cNvPr id="90" name="Rectangle 89"/>
          <p:cNvSpPr/>
          <p:nvPr/>
        </p:nvSpPr>
        <p:spPr>
          <a:xfrm>
            <a:off x="34394669" y="9355945"/>
            <a:ext cx="13571051" cy="773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8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Lack of automated tools that assist fact-checkers</a:t>
            </a:r>
            <a:endParaRPr lang="en-US" sz="4800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91" name="Text Placeholder 2"/>
          <p:cNvSpPr txBox="1">
            <a:spLocks/>
          </p:cNvSpPr>
          <p:nvPr/>
        </p:nvSpPr>
        <p:spPr>
          <a:xfrm>
            <a:off x="1356886" y="18155869"/>
            <a:ext cx="4554836" cy="2127225"/>
          </a:xfrm>
          <a:prstGeom prst="rect">
            <a:avLst/>
          </a:prstGeom>
        </p:spPr>
        <p:txBody>
          <a:bodyPr vert="horz" lIns="417488" tIns="208744" rIns="417488" bIns="208744" rtlCol="0" anchor="ctr"/>
          <a:lstStyle>
            <a:defPPr>
              <a:defRPr lang="en-US"/>
            </a:defPPr>
            <a:lvl1pPr marL="0" algn="l" defTabSz="4174876" rtl="0" eaLnBrk="1" latinLnBrk="0" hangingPunct="1">
              <a:defRPr sz="5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87438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74876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62314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49752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7190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24628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12066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699504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Coding website</a:t>
            </a:r>
            <a:endParaRPr lang="en-US" sz="4800" b="1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r>
              <a:rPr lang="en-US" sz="40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bit.ly/claimbusters</a:t>
            </a:r>
            <a:endParaRPr lang="en-US" sz="4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92" name="Picture 91" descr="C:\Users\tremayne\Downloads\qrcode.28953934.png"/>
          <p:cNvPicPr/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5" y="20346989"/>
            <a:ext cx="3738929" cy="299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76" y="18362990"/>
            <a:ext cx="8303716" cy="4788592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252241" y="19269883"/>
            <a:ext cx="82807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6" indent="-571506">
              <a:buFont typeface="Courier New" charset="0"/>
              <a:buChar char="o"/>
            </a:pPr>
            <a:r>
              <a:rPr lang="en-US" sz="4000" dirty="0" smtClean="0">
                <a:latin typeface="Garamond" panose="02020404030301010803" pitchFamily="18" charset="0"/>
              </a:rPr>
              <a:t>20788 sentences </a:t>
            </a:r>
          </a:p>
          <a:p>
            <a:pPr marL="571506" indent="-571506">
              <a:buFont typeface="Courier New" charset="0"/>
              <a:buChar char="o"/>
            </a:pPr>
            <a:r>
              <a:rPr lang="en-US" sz="4000" dirty="0" smtClean="0">
                <a:latin typeface="Garamond" panose="02020404030301010803" pitchFamily="18" charset="0"/>
              </a:rPr>
              <a:t>20 months, 374 coders, ~$</a:t>
            </a:r>
            <a:r>
              <a:rPr lang="en-US" sz="4000" dirty="0">
                <a:latin typeface="Garamond" panose="02020404030301010803" pitchFamily="18" charset="0"/>
              </a:rPr>
              <a:t>4,000 </a:t>
            </a:r>
            <a:r>
              <a:rPr lang="en-US" sz="4000" dirty="0" smtClean="0">
                <a:latin typeface="Garamond" panose="02020404030301010803" pitchFamily="18" charset="0"/>
              </a:rPr>
              <a:t>paid</a:t>
            </a:r>
          </a:p>
          <a:p>
            <a:pPr marL="571506" indent="-571506">
              <a:buFont typeface="Courier New" charset="0"/>
              <a:buChar char="o"/>
            </a:pPr>
            <a:r>
              <a:rPr lang="en-US" sz="4000" dirty="0" smtClean="0">
                <a:latin typeface="Garamond" panose="02020404030301010803" pitchFamily="18" charset="0"/>
              </a:rPr>
              <a:t>30 training sentences</a:t>
            </a:r>
            <a:endParaRPr lang="en-US" sz="4000" dirty="0">
              <a:latin typeface="Garamond" panose="02020404030301010803" pitchFamily="18" charset="0"/>
            </a:endParaRPr>
          </a:p>
          <a:p>
            <a:pPr marL="571506" indent="-571506">
              <a:buFont typeface="Courier New" charset="0"/>
              <a:buChar char="o"/>
            </a:pPr>
            <a:r>
              <a:rPr lang="en-US" sz="4000" dirty="0">
                <a:latin typeface="Garamond" panose="02020404030301010803" pitchFamily="18" charset="0"/>
              </a:rPr>
              <a:t>1032 screening sentences </a:t>
            </a:r>
            <a:r>
              <a:rPr lang="en-US" sz="4000" dirty="0" smtClean="0">
                <a:latin typeface="Garamond" panose="02020404030301010803" pitchFamily="18" charset="0"/>
              </a:rPr>
              <a:t>(731 NFS, 63 UFS, 238 CFS) to </a:t>
            </a:r>
            <a:r>
              <a:rPr lang="en-US" sz="4000" dirty="0">
                <a:latin typeface="Garamond" panose="02020404030301010803" pitchFamily="18" charset="0"/>
              </a:rPr>
              <a:t>detect spammers &amp; low-quality coders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549" y="24052154"/>
            <a:ext cx="8950384" cy="3729327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1683883" y="23419248"/>
            <a:ext cx="3949765" cy="77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8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Coder quality</a:t>
            </a:r>
            <a:endParaRPr lang="en-US" sz="4800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098" y="24577589"/>
            <a:ext cx="6181026" cy="1113493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14252240" y="18142603"/>
            <a:ext cx="6651296" cy="77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8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Quality assurance</a:t>
            </a:r>
            <a:endParaRPr lang="en-US" sz="4800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3921450" y="12311583"/>
            <a:ext cx="5705133" cy="773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800" b="1" dirty="0">
                <a:solidFill>
                  <a:srgbClr val="FF0000"/>
                </a:solidFill>
                <a:latin typeface="Garamond" panose="02020404030301010803" pitchFamily="18" charset="0"/>
              </a:rPr>
              <a:t>Feature </a:t>
            </a:r>
            <a:r>
              <a:rPr lang="en-US" sz="48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importance</a:t>
            </a:r>
            <a:endParaRPr lang="en-US" sz="4800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4421298" y="10111939"/>
            <a:ext cx="15388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8" indent="-571488">
              <a:buFont typeface="Wingdings" charset="2"/>
              <a:buChar char="§"/>
            </a:pPr>
            <a:r>
              <a:rPr lang="en-US" sz="4000" dirty="0" smtClean="0">
                <a:latin typeface="Garamond" charset="0"/>
                <a:ea typeface="Garamond" charset="0"/>
                <a:cs typeface="Garamond" charset="0"/>
              </a:rPr>
              <a:t>“The Holy Grail</a:t>
            </a:r>
            <a:r>
              <a:rPr lang="en-US" sz="4000" smtClean="0">
                <a:latin typeface="Garamond" charset="0"/>
                <a:ea typeface="Garamond" charset="0"/>
                <a:cs typeface="Garamond" charset="0"/>
              </a:rPr>
              <a:t>”: fully automated fact-checking</a:t>
            </a:r>
            <a:endParaRPr lang="en-US" sz="40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3152608" y="17005299"/>
            <a:ext cx="26626198" cy="1005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6000" b="1" dirty="0" smtClean="0">
                <a:solidFill>
                  <a:srgbClr val="00558D"/>
                </a:solidFill>
                <a:latin typeface="Garamond" panose="02020404030301010803" pitchFamily="18" charset="0"/>
              </a:rPr>
              <a:t>End-to-End Fact-Checking</a:t>
            </a:r>
            <a:endParaRPr lang="en-US" sz="6000" b="1" dirty="0">
              <a:solidFill>
                <a:srgbClr val="00558D"/>
              </a:solidFill>
              <a:latin typeface="Garamond" panose="02020404030301010803" pitchFamily="18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127" y="18180266"/>
            <a:ext cx="10950421" cy="7622865"/>
          </a:xfrm>
          <a:prstGeom prst="rect">
            <a:avLst/>
          </a:prstGeom>
        </p:spPr>
      </p:pic>
      <p:sp>
        <p:nvSpPr>
          <p:cNvPr id="103" name="Text Placeholder 2"/>
          <p:cNvSpPr txBox="1">
            <a:spLocks/>
          </p:cNvSpPr>
          <p:nvPr/>
        </p:nvSpPr>
        <p:spPr>
          <a:xfrm>
            <a:off x="41325849" y="36204713"/>
            <a:ext cx="8329291" cy="1103144"/>
          </a:xfrm>
          <a:prstGeom prst="rect">
            <a:avLst/>
          </a:prstGeom>
        </p:spPr>
        <p:txBody>
          <a:bodyPr vert="horz" lIns="417488" tIns="208744" rIns="417488" bIns="208744" rtlCol="0" anchor="ctr"/>
          <a:lstStyle>
            <a:defPPr>
              <a:defRPr lang="en-US"/>
            </a:defPPr>
            <a:lvl1pPr marL="0" algn="l" defTabSz="4174876" rtl="0" eaLnBrk="1" latinLnBrk="0" hangingPunct="1">
              <a:defRPr sz="5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87438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74876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62314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49752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7190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24628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12066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699504" algn="l" defTabSz="4174876" rtl="0" eaLnBrk="1" latinLnBrk="0" hangingPunct="1"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System     </a:t>
            </a:r>
            <a:r>
              <a:rPr lang="en-US" sz="40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idir.uta.edu/claimbuster</a:t>
            </a:r>
            <a:endParaRPr lang="en-US" sz="40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4418" y="37124977"/>
            <a:ext cx="3362768" cy="268398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078390" y="26215574"/>
            <a:ext cx="9677400" cy="4445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5876" y="18225462"/>
            <a:ext cx="15781601" cy="717066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1081016" y="31008129"/>
            <a:ext cx="7769821" cy="473794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989288" y="38000025"/>
            <a:ext cx="5735608" cy="163532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9600" y="25923144"/>
            <a:ext cx="17779240" cy="139917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06336" y="28897654"/>
            <a:ext cx="19304000" cy="45085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543007" y="33466213"/>
            <a:ext cx="4103185" cy="3664006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1542912" y="27793371"/>
            <a:ext cx="19998945" cy="1005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5400" b="1" dirty="0" smtClean="0">
                <a:solidFill>
                  <a:srgbClr val="00558D"/>
                </a:solidFill>
                <a:latin typeface="Garamond" panose="02020404030301010803" pitchFamily="18" charset="0"/>
              </a:rPr>
              <a:t>Classification and Ranking Accuracy</a:t>
            </a:r>
            <a:endParaRPr lang="en-US" sz="5400" b="1" dirty="0">
              <a:solidFill>
                <a:srgbClr val="00558D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435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</TotalTime>
  <Words>441</Words>
  <Application>Microsoft Macintosh PowerPoint</Application>
  <PresentationFormat>Custom</PresentationFormat>
  <Paragraphs>71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Calibri</vt:lpstr>
      <vt:lpstr>Calibri Light</vt:lpstr>
      <vt:lpstr>Courier New</vt:lpstr>
      <vt:lpstr>Garamond</vt:lpstr>
      <vt:lpstr>Segoe UI</vt:lpstr>
      <vt:lpstr>Wingdings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Arslan, Fatma</dc:creator>
  <cp:lastModifiedBy>Microsoft Office User</cp:lastModifiedBy>
  <cp:revision>31</cp:revision>
  <dcterms:created xsi:type="dcterms:W3CDTF">2017-08-12T22:08:00Z</dcterms:created>
  <dcterms:modified xsi:type="dcterms:W3CDTF">2017-08-13T16:13:31Z</dcterms:modified>
</cp:coreProperties>
</file>